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69" r:id="rId3"/>
    <p:sldId id="283" r:id="rId4"/>
    <p:sldId id="284" r:id="rId5"/>
    <p:sldId id="281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4D16"/>
    <a:srgbClr val="332E26"/>
    <a:srgbClr val="497A2F"/>
    <a:srgbClr val="CED53A"/>
    <a:srgbClr val="F4D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0" autoAdjust="0"/>
    <p:restoredTop sz="96122"/>
  </p:normalViewPr>
  <p:slideViewPr>
    <p:cSldViewPr snapToGrid="0">
      <p:cViewPr>
        <p:scale>
          <a:sx n="92" d="100"/>
          <a:sy n="92" d="100"/>
        </p:scale>
        <p:origin x="190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F616059-0205-4635-9884-0084B385E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DEDC1F-667C-48C2-B944-62839ADD66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D257B-788C-45A8-8F86-A55AB13BD7B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2B311B-16E2-4FD5-BE87-D198FCBA9A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9BACBA-3CA6-4EFF-A9EA-69A504162F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B3DF-A987-4BC7-873C-1A71C28AED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653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19277-036A-EF42-8B02-D6EE91EBFAD9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5A7C-445C-794C-9796-2E4EE328A9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711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5A7C-445C-794C-9796-2E4EE328A9E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44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luz&#10;&#10;Descripción generada automáticamente">
            <a:extLst>
              <a:ext uri="{FF2B5EF4-FFF2-40B4-BE49-F238E27FC236}">
                <a16:creationId xmlns:a16="http://schemas.microsoft.com/office/drawing/2014/main" id="{F2A5F953-6494-479B-8B89-0054998A5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40" y="3712723"/>
            <a:ext cx="3729260" cy="3253666"/>
          </a:xfrm>
          <a:prstGeom prst="rect">
            <a:avLst/>
          </a:prstGeom>
        </p:spPr>
      </p:pic>
      <p:pic>
        <p:nvPicPr>
          <p:cNvPr id="8" name="Imagen 7" descr="Gráfico, Gráfico de dispersión, Gráfico de burbujas&#10;&#10;Descripción generada automáticamente">
            <a:extLst>
              <a:ext uri="{FF2B5EF4-FFF2-40B4-BE49-F238E27FC236}">
                <a16:creationId xmlns:a16="http://schemas.microsoft.com/office/drawing/2014/main" id="{EC13C216-5FD8-4698-BF9D-FD90AC6D2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39"/>
          <a:stretch/>
        </p:blipFill>
        <p:spPr>
          <a:xfrm>
            <a:off x="0" y="0"/>
            <a:ext cx="2698812" cy="3518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432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005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357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4947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1_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2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0F5B54B-BFC1-4648-811F-96D526F30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1340" y="1214438"/>
            <a:ext cx="8410113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134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482A790B-4538-4749-838E-584E0740FB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40" y="50477"/>
            <a:ext cx="1539581" cy="22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8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7" descr="Un plato con frutas&#10;&#10;Descripción generada automáticamente">
            <a:extLst>
              <a:ext uri="{FF2B5EF4-FFF2-40B4-BE49-F238E27FC236}">
                <a16:creationId xmlns:a16="http://schemas.microsoft.com/office/drawing/2014/main" id="{027897FF-F50E-494D-892E-6E40A6929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04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558F6025-ACF1-44ED-AC39-68A170F3E8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8375" y="941388"/>
            <a:ext cx="5246688" cy="928687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1081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CDEDE-543B-4B65-9AE8-0DD0F548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BDE084-24C3-487F-A237-B8ABB34C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8ABA29-B0D2-43A0-B6B4-59DA5A14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50D003-9589-442A-A26B-CDAAEA5B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 descr="Imagen que contiene exterior, montaña, grande, colina&#10;&#10;Descripción generada automáticamente">
            <a:extLst>
              <a:ext uri="{FF2B5EF4-FFF2-40B4-BE49-F238E27FC236}">
                <a16:creationId xmlns:a16="http://schemas.microsoft.com/office/drawing/2014/main" id="{E49220B1-E860-4ADD-B232-79D6905D4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</p:spPr>
      </p:pic>
      <p:sp>
        <p:nvSpPr>
          <p:cNvPr id="8" name="Marcador de contenido 9">
            <a:extLst>
              <a:ext uri="{FF2B5EF4-FFF2-40B4-BE49-F238E27FC236}">
                <a16:creationId xmlns:a16="http://schemas.microsoft.com/office/drawing/2014/main" id="{BA7D099F-6D62-4428-85EB-70AF3E1851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8375" y="941388"/>
            <a:ext cx="5246688" cy="928687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3232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CDEDE-543B-4B65-9AE8-0DD0F548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BDE084-24C3-487F-A237-B8ABB34C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8ABA29-B0D2-43A0-B6B4-59DA5A14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50D003-9589-442A-A26B-CDAAEA5B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7" descr="Imagen que contiene comida, plato, pastel, fruta&#10;&#10;Descripción generada automáticamente">
            <a:extLst>
              <a:ext uri="{FF2B5EF4-FFF2-40B4-BE49-F238E27FC236}">
                <a16:creationId xmlns:a16="http://schemas.microsoft.com/office/drawing/2014/main" id="{72C839E8-41D5-4F95-BEAA-FBA9F514C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</p:spPr>
      </p:pic>
      <p:sp>
        <p:nvSpPr>
          <p:cNvPr id="9" name="Marcador de contenido 9">
            <a:extLst>
              <a:ext uri="{FF2B5EF4-FFF2-40B4-BE49-F238E27FC236}">
                <a16:creationId xmlns:a16="http://schemas.microsoft.com/office/drawing/2014/main" id="{24CFCF75-4650-457A-BBC5-427A2F8831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8375" y="941388"/>
            <a:ext cx="5246688" cy="928687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0860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13A6DF2-6516-4E43-8E8B-1293A056C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3120" cy="29507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540" y="365125"/>
            <a:ext cx="914326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  <p:pic>
        <p:nvPicPr>
          <p:cNvPr id="11" name="Imagen 10" descr="Imagen que contiene luz&#10;&#10;Descripción generada automáticamente">
            <a:extLst>
              <a:ext uri="{FF2B5EF4-FFF2-40B4-BE49-F238E27FC236}">
                <a16:creationId xmlns:a16="http://schemas.microsoft.com/office/drawing/2014/main" id="{59F571B6-F206-4F92-BF65-8EA55F0C9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07" y="4678532"/>
            <a:ext cx="2498045" cy="2179468"/>
          </a:xfrm>
          <a:prstGeom prst="rect">
            <a:avLst/>
          </a:prstGeom>
        </p:spPr>
      </p:pic>
      <p:pic>
        <p:nvPicPr>
          <p:cNvPr id="13" name="Imagen 12" descr="Imagen que contiene Forma&#10;&#10;Descripción generada automáticamente">
            <a:extLst>
              <a:ext uri="{FF2B5EF4-FFF2-40B4-BE49-F238E27FC236}">
                <a16:creationId xmlns:a16="http://schemas.microsoft.com/office/drawing/2014/main" id="{D1B2B332-A5A1-4A7C-8FEE-E63A715D09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23070"/>
            <a:ext cx="2110203" cy="5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ECFFC5E-1A72-4697-98B2-FF4091EAC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33" y="-2434"/>
            <a:ext cx="1595870" cy="2035782"/>
          </a:xfrm>
          <a:prstGeom prst="rect">
            <a:avLst/>
          </a:prstGeom>
        </p:spPr>
      </p:pic>
      <p:pic>
        <p:nvPicPr>
          <p:cNvPr id="9" name="Imagen 8" descr="Imagen que contiene luz&#10;&#10;Descripción generada automáticamente">
            <a:extLst>
              <a:ext uri="{FF2B5EF4-FFF2-40B4-BE49-F238E27FC236}">
                <a16:creationId xmlns:a16="http://schemas.microsoft.com/office/drawing/2014/main" id="{3205CD6C-51F4-4AB9-84D1-0B6E6CD912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648722"/>
            <a:ext cx="3678384" cy="32092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023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319597"/>
            <a:ext cx="6172200" cy="55414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  <p:pic>
        <p:nvPicPr>
          <p:cNvPr id="13" name="Imagen 12" descr="Imagen que contiene Forma&#10;&#10;Descripción generada automáticamente">
            <a:extLst>
              <a:ext uri="{FF2B5EF4-FFF2-40B4-BE49-F238E27FC236}">
                <a16:creationId xmlns:a16="http://schemas.microsoft.com/office/drawing/2014/main" id="{BEC36702-A63C-4C85-8E05-5D82042752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53" y="6118949"/>
            <a:ext cx="2421493" cy="6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193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18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</a:t>
            </a:r>
            <a:r>
              <a:rPr lang="es-ES" dirty="0" err="1"/>
              <a:t>nive</a:t>
            </a:r>
            <a:endParaRPr lang="es-ES" dirty="0"/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318A-9C77-428F-A382-BE4208412ECC}" type="datetimeFigureOut">
              <a:rPr lang="es-PE" smtClean="0"/>
              <a:t>14/01/21</a:t>
            </a:fld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059E-6018-4CE5-BE47-3C70B43B3D3C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id="{21D68D4E-B0A5-C044-829B-D0259992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79287F-67E5-A94F-B21A-B44280752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971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72" r:id="rId4"/>
    <p:sldLayoutId id="2147483673" r:id="rId5"/>
    <p:sldLayoutId id="2147483654" r:id="rId6"/>
    <p:sldLayoutId id="2147483657" r:id="rId7"/>
    <p:sldLayoutId id="2147483652" r:id="rId8"/>
    <p:sldLayoutId id="2147483653" r:id="rId9"/>
    <p:sldLayoutId id="2147483655" r:id="rId10"/>
    <p:sldLayoutId id="2147483656" r:id="rId11"/>
    <p:sldLayoutId id="2147483659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mnwUSQzgf4ECogf_Z9YPCBliGUPF1TJ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advisers.org/wp-content/uploads/2020/12/Climate-Advisers_A-Spotlight-on-Exponential-Peruvian-Palm-Oil-Growth-2020.pdf" TargetMode="External"/><Relationship Id="rId2" Type="http://schemas.openxmlformats.org/officeDocument/2006/relationships/hyperlink" Target="https://cgspace.cgiar.org/handle/10568/10975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39980" y="1704108"/>
            <a:ext cx="5165243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300" b="1" dirty="0">
                <a:latin typeface="Futura PT" charset="0"/>
                <a:ea typeface="Futura PT" charset="0"/>
                <a:cs typeface="Futura PT" charset="0"/>
              </a:rPr>
              <a:t>Palma y Bosques</a:t>
            </a:r>
            <a:endParaRPr lang="es-PE" sz="5300" b="1" dirty="0">
              <a:latin typeface="Futura PT" charset="0"/>
              <a:ea typeface="Futura PT" charset="0"/>
              <a:cs typeface="Futura PT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39980" y="3668639"/>
            <a:ext cx="4336475" cy="199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latin typeface="Futura PT" charset="0"/>
                <a:ea typeface="Futura PT" charset="0"/>
                <a:cs typeface="Futura PT" charset="0"/>
              </a:rPr>
              <a:t>Ruta de Trabajo 2021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510907-78AB-524B-9BA3-2314710B405F}"/>
              </a:ext>
            </a:extLst>
          </p:cNvPr>
          <p:cNvSpPr txBox="1"/>
          <p:nvPr/>
        </p:nvSpPr>
        <p:spPr>
          <a:xfrm>
            <a:off x="2421082" y="45408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pic>
        <p:nvPicPr>
          <p:cNvPr id="8" name="Imagen 7" descr="Un árbol con hojas verdes&#10;&#10;Descripción generada automáticamente con confianza baja">
            <a:extLst>
              <a:ext uri="{FF2B5EF4-FFF2-40B4-BE49-F238E27FC236}">
                <a16:creationId xmlns:a16="http://schemas.microsoft.com/office/drawing/2014/main" id="{DDF86F15-BE6F-9C45-81DE-260435313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4" y="0"/>
            <a:ext cx="8577236" cy="6858000"/>
          </a:xfrm>
          <a:prstGeom prst="parallelogram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A65771-4D7C-A943-B05A-695F9CE1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30" y="435759"/>
            <a:ext cx="2241963" cy="8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0E5B45-952D-4F08-9ECF-66AAB6B05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59" y="4186409"/>
            <a:ext cx="2516904" cy="2466057"/>
          </a:xfrm>
          <a:prstGeom prst="rect">
            <a:avLst/>
          </a:prstGeom>
        </p:spPr>
      </p:pic>
      <p:sp>
        <p:nvSpPr>
          <p:cNvPr id="4" name="Google Shape;102;p2">
            <a:extLst>
              <a:ext uri="{FF2B5EF4-FFF2-40B4-BE49-F238E27FC236}">
                <a16:creationId xmlns:a16="http://schemas.microsoft.com/office/drawing/2014/main" id="{922EC8CD-9FA5-D948-A6C8-988CB6C8C4D3}"/>
              </a:ext>
            </a:extLst>
          </p:cNvPr>
          <p:cNvSpPr txBox="1">
            <a:spLocks/>
          </p:cNvSpPr>
          <p:nvPr/>
        </p:nvSpPr>
        <p:spPr>
          <a:xfrm>
            <a:off x="392760" y="335386"/>
            <a:ext cx="10303351" cy="740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buClr>
                <a:srgbClr val="A0C663"/>
              </a:buClr>
              <a:buSzPts val="3200"/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Poppins"/>
              </a:rPr>
              <a:t>Dinamizar a las empresas, productores, inversionistas y gobierno para una acción colectiva que transforme el sector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3C331A05-246A-1C49-8D20-D79C9456C3E0}"/>
              </a:ext>
            </a:extLst>
          </p:cNvPr>
          <p:cNvSpPr txBox="1">
            <a:spLocks/>
          </p:cNvSpPr>
          <p:nvPr/>
        </p:nvSpPr>
        <p:spPr>
          <a:xfrm>
            <a:off x="392759" y="1579644"/>
            <a:ext cx="9863067" cy="8980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Visión compartida: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dirty="0"/>
              <a:t>La cadena productiva de palma es competitiva y sostenible basada en calidad, eficiencia en el uso del suelo, orientada a mercados diversificados y libre de deforestación.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1800" dirty="0"/>
          </a:p>
          <a:p>
            <a:pPr marL="457200" lvl="1" indent="0">
              <a:spcBef>
                <a:spcPts val="280"/>
              </a:spcBef>
              <a:buSzPts val="1400"/>
              <a:buFont typeface="Arial" panose="020B0604020202020204" pitchFamily="34" charset="0"/>
              <a:buNone/>
            </a:pPr>
            <a:endParaRPr lang="es-ES" sz="1400" dirty="0"/>
          </a:p>
          <a:p>
            <a:pPr marL="742950" lvl="1" indent="-196850">
              <a:spcBef>
                <a:spcPts val="280"/>
              </a:spcBef>
              <a:buSzPts val="1400"/>
              <a:buFont typeface="Arial" panose="020B0604020202020204" pitchFamily="34" charset="0"/>
              <a:buNone/>
            </a:pPr>
            <a:endParaRPr lang="es-ES" sz="1400" dirty="0"/>
          </a:p>
          <a:p>
            <a:pPr marL="742950" lvl="1" indent="-196850">
              <a:spcBef>
                <a:spcPts val="280"/>
              </a:spcBef>
              <a:buSzPts val="1400"/>
              <a:buFont typeface="Arial" panose="020B0604020202020204" pitchFamily="34" charset="0"/>
              <a:buNone/>
            </a:pPr>
            <a:endParaRPr lang="es-ES" sz="1400" dirty="0"/>
          </a:p>
        </p:txBody>
      </p:sp>
      <p:graphicFrame>
        <p:nvGraphicFramePr>
          <p:cNvPr id="6" name="Tabela 13">
            <a:extLst>
              <a:ext uri="{FF2B5EF4-FFF2-40B4-BE49-F238E27FC236}">
                <a16:creationId xmlns:a16="http://schemas.microsoft.com/office/drawing/2014/main" id="{2553F981-C690-CD49-B41C-1B597826A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23659"/>
              </p:ext>
            </p:extLst>
          </p:nvPr>
        </p:nvGraphicFramePr>
        <p:xfrm>
          <a:off x="392759" y="2884106"/>
          <a:ext cx="9582513" cy="3014411"/>
        </p:xfrm>
        <a:graphic>
          <a:graphicData uri="http://schemas.openxmlformats.org/drawingml/2006/table">
            <a:tbl>
              <a:tblPr firstRow="1" firstCol="1" bandRow="1"/>
              <a:tblGrid>
                <a:gridCol w="3194171">
                  <a:extLst>
                    <a:ext uri="{9D8B030D-6E8A-4147-A177-3AD203B41FA5}">
                      <a16:colId xmlns:a16="http://schemas.microsoft.com/office/drawing/2014/main" val="299305507"/>
                    </a:ext>
                  </a:extLst>
                </a:gridCol>
                <a:gridCol w="3194171">
                  <a:extLst>
                    <a:ext uri="{9D8B030D-6E8A-4147-A177-3AD203B41FA5}">
                      <a16:colId xmlns:a16="http://schemas.microsoft.com/office/drawing/2014/main" val="2920028350"/>
                    </a:ext>
                  </a:extLst>
                </a:gridCol>
                <a:gridCol w="3194171">
                  <a:extLst>
                    <a:ext uri="{9D8B030D-6E8A-4147-A177-3AD203B41FA5}">
                      <a16:colId xmlns:a16="http://schemas.microsoft.com/office/drawing/2014/main" val="3071275711"/>
                    </a:ext>
                  </a:extLst>
                </a:gridCol>
              </a:tblGrid>
              <a:tr h="592879">
                <a:tc>
                  <a:txBody>
                    <a:bodyPr/>
                    <a:lstStyle/>
                    <a:p>
                      <a:pPr marL="6254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2000" b="1" kern="12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</a:p>
                  </a:txBody>
                  <a:tcPr marL="69266" marR="692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254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2000" b="1" kern="12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Objetivo </a:t>
                      </a:r>
                    </a:p>
                  </a:txBody>
                  <a:tcPr marL="69266" marR="692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254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2000" b="1" kern="12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Entregable</a:t>
                      </a:r>
                    </a:p>
                  </a:txBody>
                  <a:tcPr marL="69266" marR="692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4582705"/>
                  </a:ext>
                </a:extLst>
              </a:tr>
              <a:tr h="627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Análisis de agenda para la sostenibilidad de la palma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E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Identificar oportunidades y retos para el desarrollo de una palma sostenible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E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i="1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Fact</a:t>
                      </a:r>
                      <a:r>
                        <a:rPr lang="es-ES_tradnl" sz="14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sheet</a:t>
                      </a:r>
                      <a:endParaRPr lang="es-ES_tradnl" sz="1400" i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EC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78367"/>
                  </a:ext>
                </a:extLst>
              </a:tr>
              <a:tr h="766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Diálogos </a:t>
                      </a:r>
                      <a:r>
                        <a:rPr lang="es-ES_tradnl" sz="1600" b="1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multiactor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Unir a los compradores, procesadoras, productores y gobierno para diseñar soluciones para el cambio productivo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Informe de resultados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806176"/>
                  </a:ext>
                </a:extLst>
              </a:tr>
              <a:tr h="102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Acuerdo sectorial de palma en el Perú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EC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Compromiso nacional con una agenda de acción, gobernanza y monitoreo establecidos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Declaración pública de compromiso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93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15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0E5B45-952D-4F08-9ECF-66AAB6B05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59" y="4186409"/>
            <a:ext cx="2516904" cy="2466057"/>
          </a:xfrm>
          <a:prstGeom prst="rect">
            <a:avLst/>
          </a:prstGeom>
        </p:spPr>
      </p:pic>
      <p:sp>
        <p:nvSpPr>
          <p:cNvPr id="4" name="Google Shape;102;p2">
            <a:extLst>
              <a:ext uri="{FF2B5EF4-FFF2-40B4-BE49-F238E27FC236}">
                <a16:creationId xmlns:a16="http://schemas.microsoft.com/office/drawing/2014/main" id="{922EC8CD-9FA5-D948-A6C8-988CB6C8C4D3}"/>
              </a:ext>
            </a:extLst>
          </p:cNvPr>
          <p:cNvSpPr txBox="1">
            <a:spLocks/>
          </p:cNvSpPr>
          <p:nvPr/>
        </p:nvSpPr>
        <p:spPr>
          <a:xfrm>
            <a:off x="257678" y="412955"/>
            <a:ext cx="11504831" cy="740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buClr>
                <a:srgbClr val="A0C663"/>
              </a:buClr>
              <a:buSzPts val="3200"/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Poppins"/>
              </a:rPr>
              <a:t>En el 2020, logramos la articulación de esfuerzos y vincular al Perú con la apuesta por la sostenibilidad de los países productores de América Latina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B03430C9-3409-6643-9E28-BC5091FB28DD}"/>
              </a:ext>
            </a:extLst>
          </p:cNvPr>
          <p:cNvSpPr/>
          <p:nvPr/>
        </p:nvSpPr>
        <p:spPr>
          <a:xfrm>
            <a:off x="479172" y="2118845"/>
            <a:ext cx="2825286" cy="422999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tângulo 10">
            <a:extLst>
              <a:ext uri="{FF2B5EF4-FFF2-40B4-BE49-F238E27FC236}">
                <a16:creationId xmlns:a16="http://schemas.microsoft.com/office/drawing/2014/main" id="{02299A1F-1F82-FA4D-B5AC-5AFB6AB8DB54}"/>
              </a:ext>
            </a:extLst>
          </p:cNvPr>
          <p:cNvSpPr/>
          <p:nvPr/>
        </p:nvSpPr>
        <p:spPr>
          <a:xfrm>
            <a:off x="3660691" y="2171906"/>
            <a:ext cx="2825286" cy="41769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9" name="Conector reto 13">
            <a:extLst>
              <a:ext uri="{FF2B5EF4-FFF2-40B4-BE49-F238E27FC236}">
                <a16:creationId xmlns:a16="http://schemas.microsoft.com/office/drawing/2014/main" id="{76EA28EA-C52B-1F40-936F-ABACE37D8CE3}"/>
              </a:ext>
            </a:extLst>
          </p:cNvPr>
          <p:cNvCxnSpPr>
            <a:cxnSpLocks/>
          </p:cNvCxnSpPr>
          <p:nvPr/>
        </p:nvCxnSpPr>
        <p:spPr>
          <a:xfrm flipV="1">
            <a:off x="0" y="2118847"/>
            <a:ext cx="8368146" cy="1"/>
          </a:xfrm>
          <a:prstGeom prst="line">
            <a:avLst/>
          </a:prstGeom>
          <a:ln w="88900">
            <a:solidFill>
              <a:srgbClr val="72983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16">
            <a:extLst>
              <a:ext uri="{FF2B5EF4-FFF2-40B4-BE49-F238E27FC236}">
                <a16:creationId xmlns:a16="http://schemas.microsoft.com/office/drawing/2014/main" id="{BEBFB482-FDF9-3C4A-85B9-70C458A88ED4}"/>
              </a:ext>
            </a:extLst>
          </p:cNvPr>
          <p:cNvSpPr txBox="1"/>
          <p:nvPr/>
        </p:nvSpPr>
        <p:spPr>
          <a:xfrm>
            <a:off x="3670087" y="1703714"/>
            <a:ext cx="282528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 de noviembre</a:t>
            </a:r>
          </a:p>
        </p:txBody>
      </p:sp>
      <p:sp>
        <p:nvSpPr>
          <p:cNvPr id="11" name="CaixaDeTexto 17">
            <a:extLst>
              <a:ext uri="{FF2B5EF4-FFF2-40B4-BE49-F238E27FC236}">
                <a16:creationId xmlns:a16="http://schemas.microsoft.com/office/drawing/2014/main" id="{7D729952-0ACC-DF42-8CF5-A00F346C2876}"/>
              </a:ext>
            </a:extLst>
          </p:cNvPr>
          <p:cNvSpPr txBox="1"/>
          <p:nvPr/>
        </p:nvSpPr>
        <p:spPr>
          <a:xfrm>
            <a:off x="497170" y="1703714"/>
            <a:ext cx="282528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de agosto</a:t>
            </a:r>
          </a:p>
        </p:txBody>
      </p:sp>
      <p:sp>
        <p:nvSpPr>
          <p:cNvPr id="12" name="CaixaDeTexto 18">
            <a:extLst>
              <a:ext uri="{FF2B5EF4-FFF2-40B4-BE49-F238E27FC236}">
                <a16:creationId xmlns:a16="http://schemas.microsoft.com/office/drawing/2014/main" id="{D9458971-42D7-4240-860B-450EBCB822B1}"/>
              </a:ext>
            </a:extLst>
          </p:cNvPr>
          <p:cNvSpPr txBox="1"/>
          <p:nvPr/>
        </p:nvSpPr>
        <p:spPr>
          <a:xfrm>
            <a:off x="524564" y="2274746"/>
            <a:ext cx="27704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400" b="1" dirty="0">
                <a:solidFill>
                  <a:srgbClr val="0B7833"/>
                </a:solidFill>
              </a:rPr>
              <a:t>Grupo de trabajo Palma y Bosques: 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aixaDeTexto 19">
            <a:extLst>
              <a:ext uri="{FF2B5EF4-FFF2-40B4-BE49-F238E27FC236}">
                <a16:creationId xmlns:a16="http://schemas.microsoft.com/office/drawing/2014/main" id="{6259FFC1-8236-9F4A-9F39-46FAF7039B1F}"/>
              </a:ext>
            </a:extLst>
          </p:cNvPr>
          <p:cNvSpPr txBox="1"/>
          <p:nvPr/>
        </p:nvSpPr>
        <p:spPr>
          <a:xfrm>
            <a:off x="3697480" y="2274746"/>
            <a:ext cx="29111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400" b="1" dirty="0">
                <a:solidFill>
                  <a:srgbClr val="0B7833"/>
                </a:solidFill>
              </a:rPr>
              <a:t>Oportunidades para la competitividad de la palma sostenible en Perú, Colombia y Centroamérica</a:t>
            </a:r>
          </a:p>
          <a:p>
            <a:pPr>
              <a:spcBef>
                <a:spcPts val="1200"/>
              </a:spcBef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aixaDeTexto 22">
            <a:extLst>
              <a:ext uri="{FF2B5EF4-FFF2-40B4-BE49-F238E27FC236}">
                <a16:creationId xmlns:a16="http://schemas.microsoft.com/office/drawing/2014/main" id="{AF9003D7-75D7-9347-94E5-5AE8FB7ACB9E}"/>
              </a:ext>
            </a:extLst>
          </p:cNvPr>
          <p:cNvSpPr txBox="1"/>
          <p:nvPr/>
        </p:nvSpPr>
        <p:spPr>
          <a:xfrm>
            <a:off x="524564" y="2876000"/>
            <a:ext cx="277049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Resultado: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Reconocimiento de lo avanzado y un esfuerzo de gobierno y sociedad civil por construir conjuntamente en el marco de la Coalición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 amplia de diálogo sobre el futuro de la palma (económico, social y ambiental)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Abiertos al diálogo con actores comprometidos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aixaDeTexto 23">
            <a:extLst>
              <a:ext uri="{FF2B5EF4-FFF2-40B4-BE49-F238E27FC236}">
                <a16:creationId xmlns:a16="http://schemas.microsoft.com/office/drawing/2014/main" id="{2A5BEE2B-4DD3-AB43-8995-0564DF4992BC}"/>
              </a:ext>
            </a:extLst>
          </p:cNvPr>
          <p:cNvSpPr txBox="1"/>
          <p:nvPr/>
        </p:nvSpPr>
        <p:spPr>
          <a:xfrm>
            <a:off x="3670087" y="3296729"/>
            <a:ext cx="277049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Resultados: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Idea fuerza: Perú no puede estar ajeno a la tendencia de palma libre de deforestación de los principales países productores de AL.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Lograr la sostenibilidad y competitividad de la palma peruana enfrenta desafíos productivos, de mercado y políticas públicas. Ver memoria del taller </a:t>
            </a:r>
            <a:r>
              <a:rPr lang="es-ES_tradnl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aquí</a:t>
            </a:r>
            <a:r>
              <a:rPr lang="es-ES_tradnl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Imagen 18" descr="Photo by Juan Carlos Huayllapuma/CIFOR">
            <a:extLst>
              <a:ext uri="{FF2B5EF4-FFF2-40B4-BE49-F238E27FC236}">
                <a16:creationId xmlns:a16="http://schemas.microsoft.com/office/drawing/2014/main" id="{4DA6C968-C023-3448-A298-F4A0B722A5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66" y="2322767"/>
            <a:ext cx="4641504" cy="3094336"/>
          </a:xfrm>
          <a:prstGeom prst="parallelogram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D91B805-7F77-A94A-A08C-9148B1B4E917}"/>
              </a:ext>
            </a:extLst>
          </p:cNvPr>
          <p:cNvSpPr txBox="1"/>
          <p:nvPr/>
        </p:nvSpPr>
        <p:spPr>
          <a:xfrm>
            <a:off x="7736552" y="5550877"/>
            <a:ext cx="17011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700" dirty="0"/>
              <a:t>Photo by Juan Carlos Huayllapuma/CIFOR</a:t>
            </a:r>
          </a:p>
        </p:txBody>
      </p:sp>
    </p:spTree>
    <p:extLst>
      <p:ext uri="{BB962C8B-B14F-4D97-AF65-F5344CB8AC3E}">
        <p14:creationId xmlns:p14="http://schemas.microsoft.com/office/powerpoint/2010/main" val="27886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0E5B45-952D-4F08-9ECF-66AAB6B05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59" y="4186409"/>
            <a:ext cx="2516904" cy="2466057"/>
          </a:xfrm>
          <a:prstGeom prst="rect">
            <a:avLst/>
          </a:prstGeom>
        </p:spPr>
      </p:pic>
      <p:sp>
        <p:nvSpPr>
          <p:cNvPr id="7" name="Retângulo 9">
            <a:extLst>
              <a:ext uri="{FF2B5EF4-FFF2-40B4-BE49-F238E27FC236}">
                <a16:creationId xmlns:a16="http://schemas.microsoft.com/office/drawing/2014/main" id="{B03430C9-3409-6643-9E28-BC5091FB28DD}"/>
              </a:ext>
            </a:extLst>
          </p:cNvPr>
          <p:cNvSpPr/>
          <p:nvPr/>
        </p:nvSpPr>
        <p:spPr>
          <a:xfrm>
            <a:off x="569764" y="2118848"/>
            <a:ext cx="2249951" cy="14485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9" name="Conector reto 13">
            <a:extLst>
              <a:ext uri="{FF2B5EF4-FFF2-40B4-BE49-F238E27FC236}">
                <a16:creationId xmlns:a16="http://schemas.microsoft.com/office/drawing/2014/main" id="{76EA28EA-C52B-1F40-936F-ABACE37D8CE3}"/>
              </a:ext>
            </a:extLst>
          </p:cNvPr>
          <p:cNvCxnSpPr>
            <a:cxnSpLocks/>
          </p:cNvCxnSpPr>
          <p:nvPr/>
        </p:nvCxnSpPr>
        <p:spPr>
          <a:xfrm flipV="1">
            <a:off x="0" y="2118848"/>
            <a:ext cx="11182713" cy="2"/>
          </a:xfrm>
          <a:prstGeom prst="line">
            <a:avLst/>
          </a:prstGeom>
          <a:ln w="88900">
            <a:solidFill>
              <a:srgbClr val="72983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7">
            <a:extLst>
              <a:ext uri="{FF2B5EF4-FFF2-40B4-BE49-F238E27FC236}">
                <a16:creationId xmlns:a16="http://schemas.microsoft.com/office/drawing/2014/main" id="{7D729952-0ACC-DF42-8CF5-A00F346C2876}"/>
              </a:ext>
            </a:extLst>
          </p:cNvPr>
          <p:cNvSpPr txBox="1"/>
          <p:nvPr/>
        </p:nvSpPr>
        <p:spPr>
          <a:xfrm>
            <a:off x="569764" y="1719485"/>
            <a:ext cx="197651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Febrero</a:t>
            </a:r>
          </a:p>
        </p:txBody>
      </p:sp>
      <p:sp>
        <p:nvSpPr>
          <p:cNvPr id="12" name="CaixaDeTexto 18">
            <a:extLst>
              <a:ext uri="{FF2B5EF4-FFF2-40B4-BE49-F238E27FC236}">
                <a16:creationId xmlns:a16="http://schemas.microsoft.com/office/drawing/2014/main" id="{D9458971-42D7-4240-860B-450EBCB822B1}"/>
              </a:ext>
            </a:extLst>
          </p:cNvPr>
          <p:cNvSpPr txBox="1"/>
          <p:nvPr/>
        </p:nvSpPr>
        <p:spPr>
          <a:xfrm>
            <a:off x="597158" y="2197928"/>
            <a:ext cx="2249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400" b="1" dirty="0">
                <a:solidFill>
                  <a:srgbClr val="0B7833"/>
                </a:solidFill>
              </a:rPr>
              <a:t>Diálogo: “Retos claves para asegurar el futuro de la palma en el Perú”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aixaDeTexto 22">
            <a:extLst>
              <a:ext uri="{FF2B5EF4-FFF2-40B4-BE49-F238E27FC236}">
                <a16:creationId xmlns:a16="http://schemas.microsoft.com/office/drawing/2014/main" id="{AF9003D7-75D7-9347-94E5-5AE8FB7ACB9E}"/>
              </a:ext>
            </a:extLst>
          </p:cNvPr>
          <p:cNvSpPr txBox="1"/>
          <p:nvPr/>
        </p:nvSpPr>
        <p:spPr>
          <a:xfrm>
            <a:off x="624552" y="3078866"/>
            <a:ext cx="19627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Presentación de avances del </a:t>
            </a:r>
            <a:r>
              <a:rPr lang="es-ES_tradnl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fact</a:t>
            </a:r>
            <a:r>
              <a:rPr lang="es-ES_tradnl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endParaRPr lang="es-ES_tradnl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Google Shape;102;p2">
            <a:extLst>
              <a:ext uri="{FF2B5EF4-FFF2-40B4-BE49-F238E27FC236}">
                <a16:creationId xmlns:a16="http://schemas.microsoft.com/office/drawing/2014/main" id="{23DB99BF-3CD2-474E-B549-11D4600B269E}"/>
              </a:ext>
            </a:extLst>
          </p:cNvPr>
          <p:cNvSpPr txBox="1">
            <a:spLocks/>
          </p:cNvSpPr>
          <p:nvPr/>
        </p:nvSpPr>
        <p:spPr>
          <a:xfrm>
            <a:off x="97139" y="310852"/>
            <a:ext cx="11182713" cy="740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buClr>
                <a:srgbClr val="A0C663"/>
              </a:buClr>
              <a:buSzPts val="3200"/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Poppins"/>
              </a:rPr>
              <a:t>En el 2021, el reto es sustentar y consensuar un acuerdo que le brinde un horizonte claro al cambio productivo de la palma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C4693D3-3330-A343-B95F-83996DC79224}"/>
              </a:ext>
            </a:extLst>
          </p:cNvPr>
          <p:cNvCxnSpPr>
            <a:cxnSpLocks/>
          </p:cNvCxnSpPr>
          <p:nvPr/>
        </p:nvCxnSpPr>
        <p:spPr>
          <a:xfrm>
            <a:off x="3065318" y="2200708"/>
            <a:ext cx="0" cy="3044632"/>
          </a:xfrm>
          <a:prstGeom prst="line">
            <a:avLst/>
          </a:prstGeom>
          <a:ln w="28575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5">
            <a:extLst>
              <a:ext uri="{FF2B5EF4-FFF2-40B4-BE49-F238E27FC236}">
                <a16:creationId xmlns:a16="http://schemas.microsoft.com/office/drawing/2014/main" id="{9CAFCA03-7BF3-4D4E-AAAD-81489E70D3BF}"/>
              </a:ext>
            </a:extLst>
          </p:cNvPr>
          <p:cNvSpPr txBox="1"/>
          <p:nvPr/>
        </p:nvSpPr>
        <p:spPr>
          <a:xfrm>
            <a:off x="2886657" y="5245340"/>
            <a:ext cx="1295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200" b="1">
                <a:solidFill>
                  <a:srgbClr val="0B7833"/>
                </a:solidFill>
              </a:defRPr>
            </a:lvl1pPr>
          </a:lstStyle>
          <a:p>
            <a:r>
              <a:rPr lang="es-ES_tradnl" sz="1100" b="0" dirty="0"/>
              <a:t>Marzo</a:t>
            </a:r>
            <a:br>
              <a:rPr lang="es-ES_tradnl" sz="1100" dirty="0"/>
            </a:br>
            <a:r>
              <a:rPr lang="es-ES_tradnl" sz="1100" dirty="0"/>
              <a:t>Publicación del </a:t>
            </a:r>
            <a:r>
              <a:rPr lang="es-ES_tradnl" sz="1100" i="1" dirty="0" err="1"/>
              <a:t>fact</a:t>
            </a:r>
            <a:r>
              <a:rPr lang="es-ES_tradnl" sz="1100" i="1" dirty="0"/>
              <a:t> </a:t>
            </a:r>
            <a:r>
              <a:rPr lang="es-ES_tradnl" sz="1100" i="1" dirty="0" err="1"/>
              <a:t>sheet</a:t>
            </a:r>
            <a:endParaRPr lang="es-ES_tradnl" sz="1100" i="1" dirty="0"/>
          </a:p>
        </p:txBody>
      </p:sp>
      <p:sp>
        <p:nvSpPr>
          <p:cNvPr id="23" name="CaixaDeTexto 17">
            <a:extLst>
              <a:ext uri="{FF2B5EF4-FFF2-40B4-BE49-F238E27FC236}">
                <a16:creationId xmlns:a16="http://schemas.microsoft.com/office/drawing/2014/main" id="{822FF41B-80D1-CA42-890A-EB6C5BFA451D}"/>
              </a:ext>
            </a:extLst>
          </p:cNvPr>
          <p:cNvSpPr txBox="1"/>
          <p:nvPr/>
        </p:nvSpPr>
        <p:spPr>
          <a:xfrm>
            <a:off x="3205018" y="1748841"/>
            <a:ext cx="197651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Abril</a:t>
            </a:r>
          </a:p>
        </p:txBody>
      </p:sp>
      <p:sp>
        <p:nvSpPr>
          <p:cNvPr id="24" name="Retângulo 9">
            <a:extLst>
              <a:ext uri="{FF2B5EF4-FFF2-40B4-BE49-F238E27FC236}">
                <a16:creationId xmlns:a16="http://schemas.microsoft.com/office/drawing/2014/main" id="{EE7E261F-7820-E04D-B5B2-187FF03214F3}"/>
              </a:ext>
            </a:extLst>
          </p:cNvPr>
          <p:cNvSpPr/>
          <p:nvPr/>
        </p:nvSpPr>
        <p:spPr>
          <a:xfrm>
            <a:off x="3222556" y="2159602"/>
            <a:ext cx="2249951" cy="195334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aixaDeTexto 18">
            <a:extLst>
              <a:ext uri="{FF2B5EF4-FFF2-40B4-BE49-F238E27FC236}">
                <a16:creationId xmlns:a16="http://schemas.microsoft.com/office/drawing/2014/main" id="{CB5A7ECB-304E-784C-82D7-CC7762E9288E}"/>
              </a:ext>
            </a:extLst>
          </p:cNvPr>
          <p:cNvSpPr txBox="1"/>
          <p:nvPr/>
        </p:nvSpPr>
        <p:spPr>
          <a:xfrm>
            <a:off x="3236725" y="2230767"/>
            <a:ext cx="2249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400" b="1" dirty="0">
                <a:solidFill>
                  <a:srgbClr val="0B7833"/>
                </a:solidFill>
              </a:rPr>
              <a:t>Oferta productiva de palma sostenible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17">
            <a:extLst>
              <a:ext uri="{FF2B5EF4-FFF2-40B4-BE49-F238E27FC236}">
                <a16:creationId xmlns:a16="http://schemas.microsoft.com/office/drawing/2014/main" id="{47FA00A3-BA90-884A-A26B-9F9212C1AAD2}"/>
              </a:ext>
            </a:extLst>
          </p:cNvPr>
          <p:cNvSpPr txBox="1"/>
          <p:nvPr/>
        </p:nvSpPr>
        <p:spPr>
          <a:xfrm>
            <a:off x="5854014" y="1720185"/>
            <a:ext cx="197651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Mayo</a:t>
            </a:r>
          </a:p>
        </p:txBody>
      </p:sp>
      <p:sp>
        <p:nvSpPr>
          <p:cNvPr id="29" name="Retângulo 9">
            <a:extLst>
              <a:ext uri="{FF2B5EF4-FFF2-40B4-BE49-F238E27FC236}">
                <a16:creationId xmlns:a16="http://schemas.microsoft.com/office/drawing/2014/main" id="{063EA409-5FEA-AE41-8B54-69D51AE4FF08}"/>
              </a:ext>
            </a:extLst>
          </p:cNvPr>
          <p:cNvSpPr/>
          <p:nvPr/>
        </p:nvSpPr>
        <p:spPr>
          <a:xfrm>
            <a:off x="5871552" y="2130947"/>
            <a:ext cx="2249951" cy="193284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0" name="CaixaDeTexto 18">
            <a:extLst>
              <a:ext uri="{FF2B5EF4-FFF2-40B4-BE49-F238E27FC236}">
                <a16:creationId xmlns:a16="http://schemas.microsoft.com/office/drawing/2014/main" id="{FC3AC4EC-31B6-1E43-BD19-5E92391269C3}"/>
              </a:ext>
            </a:extLst>
          </p:cNvPr>
          <p:cNvSpPr txBox="1"/>
          <p:nvPr/>
        </p:nvSpPr>
        <p:spPr>
          <a:xfrm>
            <a:off x="5898946" y="2210027"/>
            <a:ext cx="2249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400" b="1" dirty="0">
                <a:solidFill>
                  <a:srgbClr val="0B7833"/>
                </a:solidFill>
              </a:rPr>
              <a:t>Promoviendo la gestión del territorio, el monitoreo y la trazabilidad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CaixaDeTexto 22">
            <a:extLst>
              <a:ext uri="{FF2B5EF4-FFF2-40B4-BE49-F238E27FC236}">
                <a16:creationId xmlns:a16="http://schemas.microsoft.com/office/drawing/2014/main" id="{185E59C3-3D58-5240-9865-728F8DCEC1D5}"/>
              </a:ext>
            </a:extLst>
          </p:cNvPr>
          <p:cNvSpPr txBox="1"/>
          <p:nvPr/>
        </p:nvSpPr>
        <p:spPr>
          <a:xfrm>
            <a:off x="3266283" y="3095761"/>
            <a:ext cx="21624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Mecanismos para incrementar la productividad  y eficiencia en el uso del suelo, poniendo en el centro al pequeño productor.</a:t>
            </a:r>
          </a:p>
          <a:p>
            <a:pPr>
              <a:spcBef>
                <a:spcPts val="1200"/>
              </a:spcBef>
            </a:pP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ixaDeTexto 22">
            <a:extLst>
              <a:ext uri="{FF2B5EF4-FFF2-40B4-BE49-F238E27FC236}">
                <a16:creationId xmlns:a16="http://schemas.microsoft.com/office/drawing/2014/main" id="{999877B2-3B02-A347-B395-21AC6D22410D}"/>
              </a:ext>
            </a:extLst>
          </p:cNvPr>
          <p:cNvSpPr txBox="1"/>
          <p:nvPr/>
        </p:nvSpPr>
        <p:spPr>
          <a:xfrm>
            <a:off x="5885248" y="3101978"/>
            <a:ext cx="222255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Tecnología, estudios y buenas prácticas para mejorar la gestión del territorio y la conservación de bosques </a:t>
            </a:r>
          </a:p>
          <a:p>
            <a:pPr>
              <a:spcBef>
                <a:spcPts val="1200"/>
              </a:spcBef>
            </a:pP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D42EC6A-E577-C748-B2A5-E86606F503A4}"/>
              </a:ext>
            </a:extLst>
          </p:cNvPr>
          <p:cNvCxnSpPr>
            <a:cxnSpLocks/>
          </p:cNvCxnSpPr>
          <p:nvPr/>
        </p:nvCxnSpPr>
        <p:spPr>
          <a:xfrm>
            <a:off x="5704886" y="2142753"/>
            <a:ext cx="0" cy="3044632"/>
          </a:xfrm>
          <a:prstGeom prst="line">
            <a:avLst/>
          </a:prstGeom>
          <a:ln w="28575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25">
            <a:extLst>
              <a:ext uri="{FF2B5EF4-FFF2-40B4-BE49-F238E27FC236}">
                <a16:creationId xmlns:a16="http://schemas.microsoft.com/office/drawing/2014/main" id="{4D0143D3-78ED-854F-B16E-105C171752B2}"/>
              </a:ext>
            </a:extLst>
          </p:cNvPr>
          <p:cNvSpPr txBox="1"/>
          <p:nvPr/>
        </p:nvSpPr>
        <p:spPr>
          <a:xfrm>
            <a:off x="5612035" y="5211288"/>
            <a:ext cx="14715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200" b="1">
                <a:solidFill>
                  <a:srgbClr val="0B7833"/>
                </a:solidFill>
              </a:defRPr>
            </a:lvl1pPr>
          </a:lstStyle>
          <a:p>
            <a:r>
              <a:rPr lang="es-ES_tradnl" sz="1100" b="0" dirty="0"/>
              <a:t>Abril</a:t>
            </a:r>
            <a:br>
              <a:rPr lang="es-ES_tradnl" sz="1100" dirty="0"/>
            </a:br>
            <a:r>
              <a:rPr lang="es-ES_tradnl" sz="1100" dirty="0"/>
              <a:t>Propuesta de texto borrador del acuerdo</a:t>
            </a:r>
            <a:endParaRPr lang="es-ES_tradnl" sz="1100" i="1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C3EDDA9-7723-1648-A8DF-9013E4E50058}"/>
              </a:ext>
            </a:extLst>
          </p:cNvPr>
          <p:cNvCxnSpPr>
            <a:cxnSpLocks/>
          </p:cNvCxnSpPr>
          <p:nvPr/>
        </p:nvCxnSpPr>
        <p:spPr>
          <a:xfrm>
            <a:off x="8513722" y="2142753"/>
            <a:ext cx="0" cy="3044632"/>
          </a:xfrm>
          <a:prstGeom prst="line">
            <a:avLst/>
          </a:prstGeom>
          <a:ln w="28575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25">
            <a:extLst>
              <a:ext uri="{FF2B5EF4-FFF2-40B4-BE49-F238E27FC236}">
                <a16:creationId xmlns:a16="http://schemas.microsoft.com/office/drawing/2014/main" id="{D15FABE7-195A-BA42-8A36-40EE1FB1CCE0}"/>
              </a:ext>
            </a:extLst>
          </p:cNvPr>
          <p:cNvSpPr txBox="1"/>
          <p:nvPr/>
        </p:nvSpPr>
        <p:spPr>
          <a:xfrm>
            <a:off x="8420871" y="5211288"/>
            <a:ext cx="15277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200" b="1">
                <a:solidFill>
                  <a:srgbClr val="0B7833"/>
                </a:solidFill>
              </a:defRPr>
            </a:lvl1pPr>
          </a:lstStyle>
          <a:p>
            <a:r>
              <a:rPr lang="es-ES_tradnl" sz="1100" b="0" dirty="0"/>
              <a:t>Junio</a:t>
            </a:r>
            <a:br>
              <a:rPr lang="es-ES_tradnl" sz="1100" dirty="0"/>
            </a:br>
            <a:r>
              <a:rPr lang="es-ES_tradnl" sz="1100" dirty="0"/>
              <a:t>Reuniones y solicitud de adhesiones</a:t>
            </a:r>
            <a:endParaRPr lang="es-ES_tradnl" sz="1100" i="1" dirty="0"/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1CC5DF8-870B-3E45-97C8-8B167ED71CA3}"/>
              </a:ext>
            </a:extLst>
          </p:cNvPr>
          <p:cNvCxnSpPr>
            <a:cxnSpLocks/>
          </p:cNvCxnSpPr>
          <p:nvPr/>
        </p:nvCxnSpPr>
        <p:spPr>
          <a:xfrm>
            <a:off x="391391" y="2130947"/>
            <a:ext cx="0" cy="3044632"/>
          </a:xfrm>
          <a:prstGeom prst="line">
            <a:avLst/>
          </a:prstGeom>
          <a:ln w="28575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25">
            <a:extLst>
              <a:ext uri="{FF2B5EF4-FFF2-40B4-BE49-F238E27FC236}">
                <a16:creationId xmlns:a16="http://schemas.microsoft.com/office/drawing/2014/main" id="{A63A2A72-CD9C-8947-8AF4-0C31E3143937}"/>
              </a:ext>
            </a:extLst>
          </p:cNvPr>
          <p:cNvSpPr txBox="1"/>
          <p:nvPr/>
        </p:nvSpPr>
        <p:spPr>
          <a:xfrm>
            <a:off x="391391" y="5254657"/>
            <a:ext cx="129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200" b="1">
                <a:solidFill>
                  <a:srgbClr val="0B7833"/>
                </a:solidFill>
              </a:defRPr>
            </a:lvl1pPr>
          </a:lstStyle>
          <a:p>
            <a:r>
              <a:rPr lang="es-ES_tradnl" sz="1100" b="0" dirty="0"/>
              <a:t>Enero</a:t>
            </a:r>
            <a:br>
              <a:rPr lang="es-ES_tradnl" sz="1100" dirty="0"/>
            </a:br>
            <a:r>
              <a:rPr lang="es-ES_tradnl" sz="1100" dirty="0"/>
              <a:t>Diálogo con actores privados claves</a:t>
            </a:r>
            <a:endParaRPr lang="es-ES_tradnl" sz="1100" i="1" dirty="0"/>
          </a:p>
        </p:txBody>
      </p:sp>
      <p:sp>
        <p:nvSpPr>
          <p:cNvPr id="43" name="CaixaDeTexto 18">
            <a:extLst>
              <a:ext uri="{FF2B5EF4-FFF2-40B4-BE49-F238E27FC236}">
                <a16:creationId xmlns:a16="http://schemas.microsoft.com/office/drawing/2014/main" id="{7760E359-8326-DF48-BB39-1D7CCE1728B1}"/>
              </a:ext>
            </a:extLst>
          </p:cNvPr>
          <p:cNvSpPr txBox="1"/>
          <p:nvPr/>
        </p:nvSpPr>
        <p:spPr>
          <a:xfrm>
            <a:off x="9437659" y="2413372"/>
            <a:ext cx="2249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1400" b="1" dirty="0">
                <a:solidFill>
                  <a:srgbClr val="0B7833"/>
                </a:solidFill>
              </a:rPr>
              <a:t>Anuncio del acuerdo sectorial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4" grpId="0"/>
      <p:bldP spid="23" grpId="0"/>
      <p:bldP spid="24" grpId="0" animBg="1"/>
      <p:bldP spid="26" grpId="0"/>
      <p:bldP spid="28" grpId="0"/>
      <p:bldP spid="29" grpId="0" animBg="1"/>
      <p:bldP spid="30" grpId="0"/>
      <p:bldP spid="31" grpId="0"/>
      <p:bldP spid="3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808EAC2-1631-1246-94A2-B526D07F6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89253"/>
              </p:ext>
            </p:extLst>
          </p:nvPr>
        </p:nvGraphicFramePr>
        <p:xfrm>
          <a:off x="209274" y="1338000"/>
          <a:ext cx="10624981" cy="531907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131625">
                  <a:extLst>
                    <a:ext uri="{9D8B030D-6E8A-4147-A177-3AD203B41FA5}">
                      <a16:colId xmlns:a16="http://schemas.microsoft.com/office/drawing/2014/main" val="2920028350"/>
                    </a:ext>
                  </a:extLst>
                </a:gridCol>
                <a:gridCol w="1621501">
                  <a:extLst>
                    <a:ext uri="{9D8B030D-6E8A-4147-A177-3AD203B41FA5}">
                      <a16:colId xmlns:a16="http://schemas.microsoft.com/office/drawing/2014/main" val="3071275711"/>
                    </a:ext>
                  </a:extLst>
                </a:gridCol>
                <a:gridCol w="4708358">
                  <a:extLst>
                    <a:ext uri="{9D8B030D-6E8A-4147-A177-3AD203B41FA5}">
                      <a16:colId xmlns:a16="http://schemas.microsoft.com/office/drawing/2014/main" val="1609818538"/>
                    </a:ext>
                  </a:extLst>
                </a:gridCol>
                <a:gridCol w="2163497">
                  <a:extLst>
                    <a:ext uri="{9D8B030D-6E8A-4147-A177-3AD203B41FA5}">
                      <a16:colId xmlns:a16="http://schemas.microsoft.com/office/drawing/2014/main" val="3242799915"/>
                    </a:ext>
                  </a:extLst>
                </a:gridCol>
              </a:tblGrid>
              <a:tr h="417685">
                <a:tc>
                  <a:txBody>
                    <a:bodyPr/>
                    <a:lstStyle/>
                    <a:p>
                      <a:pPr marL="442913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60220" algn="l"/>
                        </a:tabLst>
                      </a:pPr>
                      <a:r>
                        <a:rPr lang="es-ES_tradnl" sz="1400" b="1" kern="1200" noProof="0" dirty="0">
                          <a:solidFill>
                            <a:schemeClr val="tx1"/>
                          </a:solidFill>
                        </a:rPr>
                        <a:t>Proyecto / Estudio</a:t>
                      </a:r>
                      <a:endParaRPr lang="es-ES_tradnl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2913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60220" algn="l"/>
                        </a:tabLst>
                      </a:pPr>
                      <a:r>
                        <a:rPr lang="es-ES_tradnl" sz="1400" b="1" kern="1200" noProof="0" dirty="0">
                          <a:solidFill>
                            <a:schemeClr val="tx1"/>
                          </a:solidFill>
                        </a:rPr>
                        <a:t>Organización</a:t>
                      </a:r>
                      <a:endParaRPr lang="es-ES_tradnl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2913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60220" algn="l"/>
                        </a:tabLst>
                      </a:pPr>
                      <a:r>
                        <a:rPr lang="es-ES_tradnl" sz="1400" b="1" kern="1200" noProof="0" dirty="0">
                          <a:solidFill>
                            <a:schemeClr val="tx1"/>
                          </a:solidFill>
                        </a:rPr>
                        <a:t>Descripción</a:t>
                      </a:r>
                      <a:endParaRPr lang="es-ES_tradnl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2913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60220" algn="l"/>
                        </a:tabLst>
                      </a:pPr>
                      <a:r>
                        <a:rPr lang="es-ES_tradnl" sz="1400" b="1" kern="1200" noProof="0" dirty="0">
                          <a:solidFill>
                            <a:schemeClr val="tx1"/>
                          </a:solidFill>
                        </a:rPr>
                        <a:t>Estado</a:t>
                      </a:r>
                      <a:endParaRPr lang="es-ES_tradnl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4582705"/>
                  </a:ext>
                </a:extLst>
              </a:tr>
              <a:tr h="5319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Política de Sostenibilidad del Grupo Palmas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Grupo Palmas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Desarrollo de una producción responsable de palma aceitera libre de deforestación, que protege áreas de Alto Valor de Conservación (AVC), bosques con Reservas Elevadas de Carbono (ARC) y que no explota personas o comunidades.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Hoja de Ruta 2019-2023 en implementación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5550" marR="35550" marT="0" marB="0" anchor="ctr"/>
                </a:tc>
                <a:extLst>
                  <a:ext uri="{0D108BD9-81ED-4DB2-BD59-A6C34878D82A}">
                    <a16:rowId xmlns:a16="http://schemas.microsoft.com/office/drawing/2014/main" val="1952754317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Análisis de Escenarios Focalizado (TSA) y su aplicación a la cadena de valor de la Palma Aceitera en el Perú</a:t>
                      </a: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MINAGRI/PNUD</a:t>
                      </a: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El objetivo es comparar los efectos financieros, económicos y ambientales de continuar con las prácticas actuales en la producción de la Palma Aceitera, frente a la adopción de prácticas alternativas, las cuales pueden generar rentabilidad más alta y al mismo tiempo son ambientalmente más sostenibles.</a:t>
                      </a: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Concluye 2021-1</a:t>
                      </a:r>
                    </a:p>
                  </a:txBody>
                  <a:tcPr marL="35550" marR="35550" marT="0" marB="0" anchor="ctr"/>
                </a:tc>
                <a:extLst>
                  <a:ext uri="{0D108BD9-81ED-4DB2-BD59-A6C34878D82A}">
                    <a16:rowId xmlns:a16="http://schemas.microsoft.com/office/drawing/2014/main" val="3384682903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Calibri"/>
                        </a:rPr>
                        <a:t>Programa de Palma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Solidaridad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Profesionalización de productores de palma de aceite como estrategia para reducir la deforestación, conservar la biodiversidad, y promover buenas prácticas en los cultivos de palma en la Amazonía peruana.</a:t>
                      </a: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Calibri"/>
                        </a:rPr>
                        <a:t>En implementación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Programa de Desarrollo de Proveedores (en alianza con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Gupo</a:t>
                      </a: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Palmas) concluido.</a:t>
                      </a:r>
                    </a:p>
                  </a:txBody>
                  <a:tcPr marL="35550" marR="35550" marT="0" marB="0" anchor="ctr"/>
                </a:tc>
                <a:extLst>
                  <a:ext uri="{0D108BD9-81ED-4DB2-BD59-A6C34878D82A}">
                    <a16:rowId xmlns:a16="http://schemas.microsoft.com/office/drawing/2014/main" val="2933742992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Calibri"/>
                        </a:rPr>
                        <a:t>Palma – Cero Deforestación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Calibri"/>
                        </a:rPr>
                        <a:t>SPDE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Calibri"/>
                        </a:rPr>
                        <a:t>Analizar el rol actual y futuro del aceite de palma y crear una guía para reducir la contribución del sector en la deforestación. Asimismo, identificar corporaciones claves que a través de la aplicación de políticas de Cero Deforestación puedan potenciar cambio en el sector aceitero.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Calibri"/>
                        </a:rPr>
                        <a:t>En implementación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extLst>
                  <a:ext uri="{0D108BD9-81ED-4DB2-BD59-A6C34878D82A}">
                    <a16:rowId xmlns:a16="http://schemas.microsoft.com/office/drawing/2014/main" val="803801902"/>
                  </a:ext>
                </a:extLst>
              </a:tr>
              <a:tr h="7530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Proyecto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Rurality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Earthworm</a:t>
                      </a: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Foundation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En un proceso de participación de múltiples partes interesadas, el objetivo es garantizar la protección de áreas clave de conservación en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Tocache</a:t>
                      </a: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 y promover medios de vida exitosos para los pequeños agricultores. Realizaron estudios de HCS-AVC para la identificación de los valores sociales y de conservación y evaluar las opciones de desarrollo potenciales para los proyectos.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Calibri"/>
                        </a:rPr>
                        <a:t>En implementación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extLst>
                  <a:ext uri="{0D108BD9-81ED-4DB2-BD59-A6C34878D82A}">
                    <a16:rowId xmlns:a16="http://schemas.microsoft.com/office/drawing/2014/main" val="4008356819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Proyecto SAB (Sustainable Amazon Businesses) “Modelos de negocios para abordar los motores de la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deforestación en Perú”</a:t>
                      </a:r>
                      <a:endParaRPr lang="es-ES_tradnl" sz="1100" kern="12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CIAT, Climate Focus</a:t>
                      </a:r>
                      <a:endParaRPr lang="es-ES_tradnl" sz="1100" kern="12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es-ES_tradnl" sz="1100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Calibri"/>
                        </a:rPr>
                        <a:t>Diseño e implementación de un piloto de modelo de negocio en la cadena de palma aceitera  de Ucayali donde se aproveche las oportunidades financieras y de mercado para los productos libres de deforestación y bajos en emisiones de GEI.</a:t>
                      </a:r>
                      <a:endParaRPr lang="es-ES_tradnl" sz="1100" kern="12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2"/>
                        </a:rPr>
                        <a:t>Análisis publicado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Proyecto en implementación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5550" marR="35550" marT="0" marB="0" anchor="ctr"/>
                </a:tc>
                <a:extLst>
                  <a:ext uri="{0D108BD9-81ED-4DB2-BD59-A6C34878D82A}">
                    <a16:rowId xmlns:a16="http://schemas.microsoft.com/office/drawing/2014/main" val="2002985846"/>
                  </a:ext>
                </a:extLst>
              </a:tr>
              <a:tr h="710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Spotlight</a:t>
                      </a: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on</a:t>
                      </a: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Exponential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Peruvian</a:t>
                      </a: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Palm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Oil</a:t>
                      </a: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Growth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Climate</a:t>
                      </a: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11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Advisor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Este informe explora el crecimiento exponencial de la industria del aceite de palma peruana en los últimos años y su relación con la deforestación en la Amazonía.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5550" marR="355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Calibri"/>
                          <a:hlinkClick r:id="rId3"/>
                        </a:rPr>
                        <a:t>Publicado</a:t>
                      </a:r>
                      <a:endParaRPr lang="es-ES_tradnl" sz="11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5550" marR="35550" marT="0" marB="0" anchor="ctr"/>
                </a:tc>
                <a:extLst>
                  <a:ext uri="{0D108BD9-81ED-4DB2-BD59-A6C34878D82A}">
                    <a16:rowId xmlns:a16="http://schemas.microsoft.com/office/drawing/2014/main" val="2690735506"/>
                  </a:ext>
                </a:extLst>
              </a:tr>
            </a:tbl>
          </a:graphicData>
        </a:graphic>
      </p:graphicFrame>
      <p:sp>
        <p:nvSpPr>
          <p:cNvPr id="5" name="Google Shape;102;p2">
            <a:extLst>
              <a:ext uri="{FF2B5EF4-FFF2-40B4-BE49-F238E27FC236}">
                <a16:creationId xmlns:a16="http://schemas.microsoft.com/office/drawing/2014/main" id="{A8821513-3978-F340-A90D-2E438D81D78F}"/>
              </a:ext>
            </a:extLst>
          </p:cNvPr>
          <p:cNvSpPr txBox="1">
            <a:spLocks/>
          </p:cNvSpPr>
          <p:nvPr/>
        </p:nvSpPr>
        <p:spPr>
          <a:xfrm>
            <a:off x="97140" y="310852"/>
            <a:ext cx="8811333" cy="740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buClr>
                <a:srgbClr val="A0C663"/>
              </a:buClr>
              <a:buSzPts val="3200"/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Poppins"/>
              </a:rPr>
              <a:t>Estudios e iniciativas que fortalecen el proceso para la mejora productiva de la palma en el Perú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Imagen 5" descr="Mano sosteniendo una manzana&#10;&#10;Descripción generada automáticamente">
            <a:extLst>
              <a:ext uri="{FF2B5EF4-FFF2-40B4-BE49-F238E27FC236}">
                <a16:creationId xmlns:a16="http://schemas.microsoft.com/office/drawing/2014/main" id="{F29BA45A-B806-4F40-85E7-9AA071D1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66" y="0"/>
            <a:ext cx="2004494" cy="1338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04492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854</Words>
  <Application>Microsoft Macintosh PowerPoint</Application>
  <PresentationFormat>Panorámica</PresentationFormat>
  <Paragraphs>85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Futura PT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Cuenta Microsoft</dc:creator>
  <cp:lastModifiedBy>Daniel Coronel</cp:lastModifiedBy>
  <cp:revision>55</cp:revision>
  <dcterms:created xsi:type="dcterms:W3CDTF">2020-04-03T19:29:06Z</dcterms:created>
  <dcterms:modified xsi:type="dcterms:W3CDTF">2021-01-14T22:01:40Z</dcterms:modified>
</cp:coreProperties>
</file>